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19CEA4-EAEF-7AD9-E0E4-EEB84B536AF0}" v="2" dt="2023-11-12T13:41:14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ECCC66-3184-43BA-887A-C2E1FA158F4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3DFD15-398C-4AED-8738-672B1AF5031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Develop First-Year Course</a:t>
          </a:r>
        </a:p>
      </dgm:t>
    </dgm:pt>
    <dgm:pt modelId="{B2FE173D-E0FF-40A2-B5F0-CE6C266DDB05}" type="parTrans" cxnId="{D8A716C1-3D22-426C-8E6F-55514F8B519C}">
      <dgm:prSet/>
      <dgm:spPr/>
      <dgm:t>
        <a:bodyPr/>
        <a:lstStyle/>
        <a:p>
          <a:endParaRPr lang="en-US"/>
        </a:p>
      </dgm:t>
    </dgm:pt>
    <dgm:pt modelId="{3EB87D7C-AE54-498F-A5A6-962B2C6D266F}" type="sibTrans" cxnId="{D8A716C1-3D22-426C-8E6F-55514F8B519C}">
      <dgm:prSet/>
      <dgm:spPr/>
      <dgm:t>
        <a:bodyPr/>
        <a:lstStyle/>
        <a:p>
          <a:endParaRPr lang="en-US"/>
        </a:p>
      </dgm:t>
    </dgm:pt>
    <dgm:pt modelId="{D9D83017-7B2C-487F-9E3C-B7AE9F03E2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Learning Outcomes (Summer 2020)</a:t>
          </a:r>
        </a:p>
      </dgm:t>
    </dgm:pt>
    <dgm:pt modelId="{8DB50C65-5361-4E37-9CE6-860DB766C90A}" type="parTrans" cxnId="{4E585992-0747-4200-BC40-0C0330C7023B}">
      <dgm:prSet/>
      <dgm:spPr/>
      <dgm:t>
        <a:bodyPr/>
        <a:lstStyle/>
        <a:p>
          <a:endParaRPr lang="en-US"/>
        </a:p>
      </dgm:t>
    </dgm:pt>
    <dgm:pt modelId="{DF4D7BAD-8803-4946-9882-8ED5AC33E08B}" type="sibTrans" cxnId="{4E585992-0747-4200-BC40-0C0330C7023B}">
      <dgm:prSet/>
      <dgm:spPr/>
      <dgm:t>
        <a:bodyPr/>
        <a:lstStyle/>
        <a:p>
          <a:endParaRPr lang="en-US"/>
        </a:p>
      </dgm:t>
    </dgm:pt>
    <dgm:pt modelId="{26D36992-9EC5-4D75-87EB-9068F5D04CD7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dirty="0"/>
            <a:t>Comprehensive Campus-wide Onboarding Plan – Office of New Student Programs</a:t>
          </a:r>
        </a:p>
      </dgm:t>
    </dgm:pt>
    <dgm:pt modelId="{A0AEE8A5-F898-4D66-979C-DC209122748E}" type="parTrans" cxnId="{0C703777-DE8A-41B8-BC9C-F5DBFED2C5FA}">
      <dgm:prSet/>
      <dgm:spPr/>
      <dgm:t>
        <a:bodyPr/>
        <a:lstStyle/>
        <a:p>
          <a:endParaRPr lang="en-US"/>
        </a:p>
      </dgm:t>
    </dgm:pt>
    <dgm:pt modelId="{E3D55466-1A08-4105-91E7-8DBCBDD0B9A2}" type="sibTrans" cxnId="{0C703777-DE8A-41B8-BC9C-F5DBFED2C5FA}">
      <dgm:prSet/>
      <dgm:spPr/>
      <dgm:t>
        <a:bodyPr/>
        <a:lstStyle/>
        <a:p>
          <a:endParaRPr lang="en-US"/>
        </a:p>
      </dgm:t>
    </dgm:pt>
    <dgm:pt modelId="{1D7D05AD-7D96-4616-8D0B-0DB3E11A866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Peer Mentor Program</a:t>
          </a:r>
        </a:p>
      </dgm:t>
    </dgm:pt>
    <dgm:pt modelId="{164B5576-743D-40F3-8F02-F16CECF9413E}" type="parTrans" cxnId="{BD8B2C7B-2CF9-4A63-8C08-DE240BA38516}">
      <dgm:prSet/>
      <dgm:spPr/>
      <dgm:t>
        <a:bodyPr/>
        <a:lstStyle/>
        <a:p>
          <a:endParaRPr lang="en-US"/>
        </a:p>
      </dgm:t>
    </dgm:pt>
    <dgm:pt modelId="{58291885-CFBF-4D6C-91B2-F494F004E06D}" type="sibTrans" cxnId="{BD8B2C7B-2CF9-4A63-8C08-DE240BA38516}">
      <dgm:prSet/>
      <dgm:spPr/>
      <dgm:t>
        <a:bodyPr/>
        <a:lstStyle/>
        <a:p>
          <a:endParaRPr lang="en-US"/>
        </a:p>
      </dgm:t>
    </dgm:pt>
    <dgm:pt modelId="{8C3C67C7-8CF4-469F-959E-4C6D7212A5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Activity Based Common Experience</a:t>
          </a:r>
        </a:p>
      </dgm:t>
    </dgm:pt>
    <dgm:pt modelId="{E00AB117-C92A-4987-8BBD-B08C19F55CDE}" type="parTrans" cxnId="{E732DB04-50AC-4867-90D7-F83D32D8C6C6}">
      <dgm:prSet/>
      <dgm:spPr/>
      <dgm:t>
        <a:bodyPr/>
        <a:lstStyle/>
        <a:p>
          <a:endParaRPr lang="en-US"/>
        </a:p>
      </dgm:t>
    </dgm:pt>
    <dgm:pt modelId="{909B4802-F1B3-45FA-BB48-14ED90B1BDD4}" type="sibTrans" cxnId="{E732DB04-50AC-4867-90D7-F83D32D8C6C6}">
      <dgm:prSet/>
      <dgm:spPr/>
      <dgm:t>
        <a:bodyPr/>
        <a:lstStyle/>
        <a:p>
          <a:endParaRPr lang="en-US"/>
        </a:p>
      </dgm:t>
    </dgm:pt>
    <dgm:pt modelId="{520A663C-7D83-42C1-ACB1-564046493D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Increase  Student Engagement</a:t>
          </a:r>
        </a:p>
      </dgm:t>
    </dgm:pt>
    <dgm:pt modelId="{E0A1B4AA-984F-46BC-A09F-613F42711E6B}" type="parTrans" cxnId="{9AC2B957-C95D-48C1-B48A-3908D1DF91B5}">
      <dgm:prSet/>
      <dgm:spPr/>
      <dgm:t>
        <a:bodyPr/>
        <a:lstStyle/>
        <a:p>
          <a:endParaRPr lang="en-US"/>
        </a:p>
      </dgm:t>
    </dgm:pt>
    <dgm:pt modelId="{2E0BBFC2-C123-4DDA-91CF-75286FF43F7D}" type="sibTrans" cxnId="{9AC2B957-C95D-48C1-B48A-3908D1DF91B5}">
      <dgm:prSet/>
      <dgm:spPr/>
      <dgm:t>
        <a:bodyPr/>
        <a:lstStyle/>
        <a:p>
          <a:endParaRPr lang="en-US"/>
        </a:p>
      </dgm:t>
    </dgm:pt>
    <dgm:pt modelId="{CBEB44D5-3091-D04A-931C-D80CA93A82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Assessment</a:t>
          </a:r>
        </a:p>
      </dgm:t>
    </dgm:pt>
    <dgm:pt modelId="{6EA8111A-4046-ED43-B797-A0393F993BAA}" type="parTrans" cxnId="{950462E7-F038-4C4C-A23F-53E8F2FEEE8D}">
      <dgm:prSet/>
      <dgm:spPr/>
      <dgm:t>
        <a:bodyPr/>
        <a:lstStyle/>
        <a:p>
          <a:endParaRPr lang="en-US"/>
        </a:p>
      </dgm:t>
    </dgm:pt>
    <dgm:pt modelId="{A1618004-12C2-1649-95FC-DD36D0C2093D}" type="sibTrans" cxnId="{950462E7-F038-4C4C-A23F-53E8F2FEEE8D}">
      <dgm:prSet/>
      <dgm:spPr/>
      <dgm:t>
        <a:bodyPr/>
        <a:lstStyle/>
        <a:p>
          <a:endParaRPr lang="en-US"/>
        </a:p>
      </dgm:t>
    </dgm:pt>
    <dgm:pt modelId="{14B111AB-2989-43D1-B38C-03CEF9AD7A68}" type="pres">
      <dgm:prSet presAssocID="{B2ECCC66-3184-43BA-887A-C2E1FA158F49}" presName="root" presStyleCnt="0">
        <dgm:presLayoutVars>
          <dgm:dir/>
          <dgm:resizeHandles val="exact"/>
        </dgm:presLayoutVars>
      </dgm:prSet>
      <dgm:spPr/>
    </dgm:pt>
    <dgm:pt modelId="{0B5100F9-CD50-40D9-93E1-FE4BD4BCA6C2}" type="pres">
      <dgm:prSet presAssocID="{26D36992-9EC5-4D75-87EB-9068F5D04CD7}" presName="compNode" presStyleCnt="0"/>
      <dgm:spPr/>
    </dgm:pt>
    <dgm:pt modelId="{F4E02AE3-3576-4323-BB63-EC437E713C0C}" type="pres">
      <dgm:prSet presAssocID="{26D36992-9EC5-4D75-87EB-9068F5D04CD7}" presName="bgRect" presStyleLbl="bgShp" presStyleIdx="0" presStyleCnt="6"/>
      <dgm:spPr>
        <a:solidFill>
          <a:schemeClr val="accent4">
            <a:lumMod val="40000"/>
            <a:lumOff val="60000"/>
          </a:schemeClr>
        </a:solidFill>
      </dgm:spPr>
    </dgm:pt>
    <dgm:pt modelId="{16DAC4DA-71E1-400F-AE34-C87264393643}" type="pres">
      <dgm:prSet presAssocID="{26D36992-9EC5-4D75-87EB-9068F5D04CD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6C249F89-9865-45F2-97B4-208F9998E352}" type="pres">
      <dgm:prSet presAssocID="{26D36992-9EC5-4D75-87EB-9068F5D04CD7}" presName="spaceRect" presStyleCnt="0"/>
      <dgm:spPr/>
    </dgm:pt>
    <dgm:pt modelId="{681589A4-B8A2-467F-A6A5-83EE1826F552}" type="pres">
      <dgm:prSet presAssocID="{26D36992-9EC5-4D75-87EB-9068F5D04CD7}" presName="parTx" presStyleLbl="revTx" presStyleIdx="0" presStyleCnt="7">
        <dgm:presLayoutVars>
          <dgm:chMax val="0"/>
          <dgm:chPref val="0"/>
        </dgm:presLayoutVars>
      </dgm:prSet>
      <dgm:spPr/>
    </dgm:pt>
    <dgm:pt modelId="{6C943B57-7A43-4ACE-89A3-50BB117E5651}" type="pres">
      <dgm:prSet presAssocID="{E3D55466-1A08-4105-91E7-8DBCBDD0B9A2}" presName="sibTrans" presStyleCnt="0"/>
      <dgm:spPr/>
    </dgm:pt>
    <dgm:pt modelId="{2BF64B69-BB6F-41E0-BD4B-E4D03EE1EF29}" type="pres">
      <dgm:prSet presAssocID="{0B3DFD15-398C-4AED-8738-672B1AF50317}" presName="compNode" presStyleCnt="0"/>
      <dgm:spPr/>
    </dgm:pt>
    <dgm:pt modelId="{AE15C25B-EBB0-4578-A687-44A712B66EE0}" type="pres">
      <dgm:prSet presAssocID="{0B3DFD15-398C-4AED-8738-672B1AF50317}" presName="bgRect" presStyleLbl="bgShp" presStyleIdx="1" presStyleCnt="6"/>
      <dgm:spPr>
        <a:solidFill>
          <a:schemeClr val="accent4">
            <a:lumMod val="40000"/>
            <a:lumOff val="60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</dgm:spPr>
    </dgm:pt>
    <dgm:pt modelId="{05EE61B0-BB15-4F26-B78B-8BB1932ACB4D}" type="pres">
      <dgm:prSet presAssocID="{0B3DFD15-398C-4AED-8738-672B1AF5031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tificial Intelligence with solid fill"/>
        </a:ext>
      </dgm:extLst>
    </dgm:pt>
    <dgm:pt modelId="{DD58CF86-6CEC-4474-B99B-329A139F3BC1}" type="pres">
      <dgm:prSet presAssocID="{0B3DFD15-398C-4AED-8738-672B1AF50317}" presName="spaceRect" presStyleCnt="0"/>
      <dgm:spPr/>
    </dgm:pt>
    <dgm:pt modelId="{BF831DE8-AD5A-4230-BBBA-AD14E862F77D}" type="pres">
      <dgm:prSet presAssocID="{0B3DFD15-398C-4AED-8738-672B1AF50317}" presName="parTx" presStyleLbl="revTx" presStyleIdx="1" presStyleCnt="7">
        <dgm:presLayoutVars>
          <dgm:chMax val="0"/>
          <dgm:chPref val="0"/>
        </dgm:presLayoutVars>
      </dgm:prSet>
      <dgm:spPr/>
    </dgm:pt>
    <dgm:pt modelId="{111FDFF2-C543-42F5-8076-8D1021D92971}" type="pres">
      <dgm:prSet presAssocID="{0B3DFD15-398C-4AED-8738-672B1AF50317}" presName="desTx" presStyleLbl="revTx" presStyleIdx="2" presStyleCnt="7">
        <dgm:presLayoutVars/>
      </dgm:prSet>
      <dgm:spPr/>
    </dgm:pt>
    <dgm:pt modelId="{55EE545A-23AB-4436-AF18-26A83918051A}" type="pres">
      <dgm:prSet presAssocID="{3EB87D7C-AE54-498F-A5A6-962B2C6D266F}" presName="sibTrans" presStyleCnt="0"/>
      <dgm:spPr/>
    </dgm:pt>
    <dgm:pt modelId="{D9A81C9D-913C-4B0F-BD41-403D628986CC}" type="pres">
      <dgm:prSet presAssocID="{1D7D05AD-7D96-4616-8D0B-0DB3E11A8666}" presName="compNode" presStyleCnt="0"/>
      <dgm:spPr/>
    </dgm:pt>
    <dgm:pt modelId="{F73E34FC-9217-45A4-B10A-46B7041EB230}" type="pres">
      <dgm:prSet presAssocID="{1D7D05AD-7D96-4616-8D0B-0DB3E11A8666}" presName="bgRect" presStyleLbl="bgShp" presStyleIdx="2" presStyleCnt="6"/>
      <dgm:spPr>
        <a:solidFill>
          <a:schemeClr val="accent4">
            <a:lumMod val="40000"/>
            <a:lumOff val="60000"/>
          </a:schemeClr>
        </a:solidFill>
      </dgm:spPr>
    </dgm:pt>
    <dgm:pt modelId="{C2C78DC4-9245-457F-BE82-00F23A8BF2F4}" type="pres">
      <dgm:prSet presAssocID="{1D7D05AD-7D96-4616-8D0B-0DB3E11A866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9A4B643F-3F5B-443A-BF94-43E98E4F4E0A}" type="pres">
      <dgm:prSet presAssocID="{1D7D05AD-7D96-4616-8D0B-0DB3E11A8666}" presName="spaceRect" presStyleCnt="0"/>
      <dgm:spPr/>
    </dgm:pt>
    <dgm:pt modelId="{00841333-DC88-41F8-9AF3-3188C6B80EB0}" type="pres">
      <dgm:prSet presAssocID="{1D7D05AD-7D96-4616-8D0B-0DB3E11A8666}" presName="parTx" presStyleLbl="revTx" presStyleIdx="3" presStyleCnt="7">
        <dgm:presLayoutVars>
          <dgm:chMax val="0"/>
          <dgm:chPref val="0"/>
        </dgm:presLayoutVars>
      </dgm:prSet>
      <dgm:spPr/>
    </dgm:pt>
    <dgm:pt modelId="{9306930D-BF97-44A0-BBC1-61D7A84C7A9B}" type="pres">
      <dgm:prSet presAssocID="{58291885-CFBF-4D6C-91B2-F494F004E06D}" presName="sibTrans" presStyleCnt="0"/>
      <dgm:spPr/>
    </dgm:pt>
    <dgm:pt modelId="{A180171E-E8E8-4BA3-AB7C-E018CBF7A9F1}" type="pres">
      <dgm:prSet presAssocID="{8C3C67C7-8CF4-469F-959E-4C6D7212A53D}" presName="compNode" presStyleCnt="0"/>
      <dgm:spPr/>
    </dgm:pt>
    <dgm:pt modelId="{6E0CE644-0988-4DFD-804B-E0605FE599DF}" type="pres">
      <dgm:prSet presAssocID="{8C3C67C7-8CF4-469F-959E-4C6D7212A53D}" presName="bgRect" presStyleLbl="bgShp" presStyleIdx="3" presStyleCnt="6"/>
      <dgm:spPr>
        <a:solidFill>
          <a:schemeClr val="accent4">
            <a:lumMod val="40000"/>
            <a:lumOff val="60000"/>
          </a:schemeClr>
        </a:solidFill>
      </dgm:spPr>
    </dgm:pt>
    <dgm:pt modelId="{6F809A78-CA2C-426B-9053-B818D527F5EA}" type="pres">
      <dgm:prSet presAssocID="{8C3C67C7-8CF4-469F-959E-4C6D7212A53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nfire with solid fill"/>
        </a:ext>
      </dgm:extLst>
    </dgm:pt>
    <dgm:pt modelId="{F189F265-48C0-4231-871C-20800EF16CEF}" type="pres">
      <dgm:prSet presAssocID="{8C3C67C7-8CF4-469F-959E-4C6D7212A53D}" presName="spaceRect" presStyleCnt="0"/>
      <dgm:spPr/>
    </dgm:pt>
    <dgm:pt modelId="{B56FDA42-E7ED-4A17-8F54-E5A560835739}" type="pres">
      <dgm:prSet presAssocID="{8C3C67C7-8CF4-469F-959E-4C6D7212A53D}" presName="parTx" presStyleLbl="revTx" presStyleIdx="4" presStyleCnt="7">
        <dgm:presLayoutVars>
          <dgm:chMax val="0"/>
          <dgm:chPref val="0"/>
        </dgm:presLayoutVars>
      </dgm:prSet>
      <dgm:spPr/>
    </dgm:pt>
    <dgm:pt modelId="{A2A39E0E-8743-42F0-B682-D91FFC2E3DB1}" type="pres">
      <dgm:prSet presAssocID="{909B4802-F1B3-45FA-BB48-14ED90B1BDD4}" presName="sibTrans" presStyleCnt="0"/>
      <dgm:spPr/>
    </dgm:pt>
    <dgm:pt modelId="{79F1B869-E0E2-4682-BEFB-3444EC5B79B5}" type="pres">
      <dgm:prSet presAssocID="{520A663C-7D83-42C1-ACB1-564046493D11}" presName="compNode" presStyleCnt="0"/>
      <dgm:spPr/>
    </dgm:pt>
    <dgm:pt modelId="{31ACE437-7597-4752-A028-4BBDB0F214B4}" type="pres">
      <dgm:prSet presAssocID="{520A663C-7D83-42C1-ACB1-564046493D11}" presName="bgRect" presStyleLbl="bgShp" presStyleIdx="4" presStyleCnt="6"/>
      <dgm:spPr>
        <a:solidFill>
          <a:schemeClr val="accent4">
            <a:lumMod val="40000"/>
            <a:lumOff val="60000"/>
          </a:schemeClr>
        </a:solidFill>
      </dgm:spPr>
    </dgm:pt>
    <dgm:pt modelId="{33F4E81D-330E-4F98-B6F8-4C8B4E3D829C}" type="pres">
      <dgm:prSet presAssocID="{520A663C-7D83-42C1-ACB1-564046493D1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89C57FCB-F12E-474B-9D56-7512EEDABB81}" type="pres">
      <dgm:prSet presAssocID="{520A663C-7D83-42C1-ACB1-564046493D11}" presName="spaceRect" presStyleCnt="0"/>
      <dgm:spPr/>
    </dgm:pt>
    <dgm:pt modelId="{AC360B7C-8F9B-441E-9C93-648DA71A26A3}" type="pres">
      <dgm:prSet presAssocID="{520A663C-7D83-42C1-ACB1-564046493D11}" presName="parTx" presStyleLbl="revTx" presStyleIdx="5" presStyleCnt="7">
        <dgm:presLayoutVars>
          <dgm:chMax val="0"/>
          <dgm:chPref val="0"/>
        </dgm:presLayoutVars>
      </dgm:prSet>
      <dgm:spPr/>
    </dgm:pt>
    <dgm:pt modelId="{FD04CB7D-3C32-984F-83EF-3C79EEF7DD78}" type="pres">
      <dgm:prSet presAssocID="{2E0BBFC2-C123-4DDA-91CF-75286FF43F7D}" presName="sibTrans" presStyleCnt="0"/>
      <dgm:spPr/>
    </dgm:pt>
    <dgm:pt modelId="{CECDD7A3-9EF0-6940-8410-DFEB5296C764}" type="pres">
      <dgm:prSet presAssocID="{CBEB44D5-3091-D04A-931C-D80CA93A821E}" presName="compNode" presStyleCnt="0"/>
      <dgm:spPr/>
    </dgm:pt>
    <dgm:pt modelId="{4FCC248D-DAA9-8246-9857-159FEDA5E200}" type="pres">
      <dgm:prSet presAssocID="{CBEB44D5-3091-D04A-931C-D80CA93A821E}" presName="bgRect" presStyleLbl="bgShp" presStyleIdx="5" presStyleCnt="6"/>
      <dgm:spPr>
        <a:solidFill>
          <a:schemeClr val="accent4">
            <a:lumMod val="40000"/>
            <a:lumOff val="60000"/>
          </a:schemeClr>
        </a:solidFill>
      </dgm:spPr>
    </dgm:pt>
    <dgm:pt modelId="{9B5905EC-4919-924D-A19D-A4706DFE0CDE}" type="pres">
      <dgm:prSet presAssocID="{CBEB44D5-3091-D04A-931C-D80CA93A821E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 with solid fill"/>
        </a:ext>
      </dgm:extLst>
    </dgm:pt>
    <dgm:pt modelId="{84439E17-71E2-D344-BB35-10B825980BF2}" type="pres">
      <dgm:prSet presAssocID="{CBEB44D5-3091-D04A-931C-D80CA93A821E}" presName="spaceRect" presStyleCnt="0"/>
      <dgm:spPr/>
    </dgm:pt>
    <dgm:pt modelId="{F884CF00-7F96-174E-B404-925265FCB8D7}" type="pres">
      <dgm:prSet presAssocID="{CBEB44D5-3091-D04A-931C-D80CA93A821E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E732DB04-50AC-4867-90D7-F83D32D8C6C6}" srcId="{B2ECCC66-3184-43BA-887A-C2E1FA158F49}" destId="{8C3C67C7-8CF4-469F-959E-4C6D7212A53D}" srcOrd="3" destOrd="0" parTransId="{E00AB117-C92A-4987-8BBD-B08C19F55CDE}" sibTransId="{909B4802-F1B3-45FA-BB48-14ED90B1BDD4}"/>
    <dgm:cxn modelId="{0E8DB749-0602-9A4C-9506-27ABD8ABAF6B}" type="presOf" srcId="{8C3C67C7-8CF4-469F-959E-4C6D7212A53D}" destId="{B56FDA42-E7ED-4A17-8F54-E5A560835739}" srcOrd="0" destOrd="0" presId="urn:microsoft.com/office/officeart/2018/2/layout/IconVerticalSolidList"/>
    <dgm:cxn modelId="{9AC2B957-C95D-48C1-B48A-3908D1DF91B5}" srcId="{B2ECCC66-3184-43BA-887A-C2E1FA158F49}" destId="{520A663C-7D83-42C1-ACB1-564046493D11}" srcOrd="4" destOrd="0" parTransId="{E0A1B4AA-984F-46BC-A09F-613F42711E6B}" sibTransId="{2E0BBFC2-C123-4DDA-91CF-75286FF43F7D}"/>
    <dgm:cxn modelId="{D7370361-2B3E-DA42-AD96-3C8D568159C8}" type="presOf" srcId="{0B3DFD15-398C-4AED-8738-672B1AF50317}" destId="{BF831DE8-AD5A-4230-BBBA-AD14E862F77D}" srcOrd="0" destOrd="0" presId="urn:microsoft.com/office/officeart/2018/2/layout/IconVerticalSolidList"/>
    <dgm:cxn modelId="{0C703777-DE8A-41B8-BC9C-F5DBFED2C5FA}" srcId="{B2ECCC66-3184-43BA-887A-C2E1FA158F49}" destId="{26D36992-9EC5-4D75-87EB-9068F5D04CD7}" srcOrd="0" destOrd="0" parTransId="{A0AEE8A5-F898-4D66-979C-DC209122748E}" sibTransId="{E3D55466-1A08-4105-91E7-8DBCBDD0B9A2}"/>
    <dgm:cxn modelId="{BD8B2C7B-2CF9-4A63-8C08-DE240BA38516}" srcId="{B2ECCC66-3184-43BA-887A-C2E1FA158F49}" destId="{1D7D05AD-7D96-4616-8D0B-0DB3E11A8666}" srcOrd="2" destOrd="0" parTransId="{164B5576-743D-40F3-8F02-F16CECF9413E}" sibTransId="{58291885-CFBF-4D6C-91B2-F494F004E06D}"/>
    <dgm:cxn modelId="{4E585992-0747-4200-BC40-0C0330C7023B}" srcId="{0B3DFD15-398C-4AED-8738-672B1AF50317}" destId="{D9D83017-7B2C-487F-9E3C-B7AE9F03E27D}" srcOrd="0" destOrd="0" parTransId="{8DB50C65-5361-4E37-9CE6-860DB766C90A}" sibTransId="{DF4D7BAD-8803-4946-9882-8ED5AC33E08B}"/>
    <dgm:cxn modelId="{02C15DA2-A9BE-4AE1-A869-805FB6DB4D72}" type="presOf" srcId="{B2ECCC66-3184-43BA-887A-C2E1FA158F49}" destId="{14B111AB-2989-43D1-B38C-03CEF9AD7A68}" srcOrd="0" destOrd="0" presId="urn:microsoft.com/office/officeart/2018/2/layout/IconVerticalSolidList"/>
    <dgm:cxn modelId="{9ECA38A9-22CA-AF4A-B99D-25886FD2A706}" type="presOf" srcId="{520A663C-7D83-42C1-ACB1-564046493D11}" destId="{AC360B7C-8F9B-441E-9C93-648DA71A26A3}" srcOrd="0" destOrd="0" presId="urn:microsoft.com/office/officeart/2018/2/layout/IconVerticalSolidList"/>
    <dgm:cxn modelId="{F79746C0-15CA-7140-89DD-61F4D3096DCE}" type="presOf" srcId="{D9D83017-7B2C-487F-9E3C-B7AE9F03E27D}" destId="{111FDFF2-C543-42F5-8076-8D1021D92971}" srcOrd="0" destOrd="0" presId="urn:microsoft.com/office/officeart/2018/2/layout/IconVerticalSolidList"/>
    <dgm:cxn modelId="{D8A716C1-3D22-426C-8E6F-55514F8B519C}" srcId="{B2ECCC66-3184-43BA-887A-C2E1FA158F49}" destId="{0B3DFD15-398C-4AED-8738-672B1AF50317}" srcOrd="1" destOrd="0" parTransId="{B2FE173D-E0FF-40A2-B5F0-CE6C266DDB05}" sibTransId="{3EB87D7C-AE54-498F-A5A6-962B2C6D266F}"/>
    <dgm:cxn modelId="{F35F50C9-678B-CE4B-8DAD-0388BAE4B966}" type="presOf" srcId="{CBEB44D5-3091-D04A-931C-D80CA93A821E}" destId="{F884CF00-7F96-174E-B404-925265FCB8D7}" srcOrd="0" destOrd="0" presId="urn:microsoft.com/office/officeart/2018/2/layout/IconVerticalSolidList"/>
    <dgm:cxn modelId="{950462E7-F038-4C4C-A23F-53E8F2FEEE8D}" srcId="{B2ECCC66-3184-43BA-887A-C2E1FA158F49}" destId="{CBEB44D5-3091-D04A-931C-D80CA93A821E}" srcOrd="5" destOrd="0" parTransId="{6EA8111A-4046-ED43-B797-A0393F993BAA}" sibTransId="{A1618004-12C2-1649-95FC-DD36D0C2093D}"/>
    <dgm:cxn modelId="{37891AF3-0660-844B-A5B1-50F034D0956C}" type="presOf" srcId="{1D7D05AD-7D96-4616-8D0B-0DB3E11A8666}" destId="{00841333-DC88-41F8-9AF3-3188C6B80EB0}" srcOrd="0" destOrd="0" presId="urn:microsoft.com/office/officeart/2018/2/layout/IconVerticalSolidList"/>
    <dgm:cxn modelId="{F5F80FFC-A40E-B74B-B673-C466E54CD7F6}" type="presOf" srcId="{26D36992-9EC5-4D75-87EB-9068F5D04CD7}" destId="{681589A4-B8A2-467F-A6A5-83EE1826F552}" srcOrd="0" destOrd="0" presId="urn:microsoft.com/office/officeart/2018/2/layout/IconVerticalSolidList"/>
    <dgm:cxn modelId="{E5E69127-169A-5243-854D-FC2299C2EB7B}" type="presParOf" srcId="{14B111AB-2989-43D1-B38C-03CEF9AD7A68}" destId="{0B5100F9-CD50-40D9-93E1-FE4BD4BCA6C2}" srcOrd="0" destOrd="0" presId="urn:microsoft.com/office/officeart/2018/2/layout/IconVerticalSolidList"/>
    <dgm:cxn modelId="{A10E5909-0670-864E-B98D-C3DA802435CF}" type="presParOf" srcId="{0B5100F9-CD50-40D9-93E1-FE4BD4BCA6C2}" destId="{F4E02AE3-3576-4323-BB63-EC437E713C0C}" srcOrd="0" destOrd="0" presId="urn:microsoft.com/office/officeart/2018/2/layout/IconVerticalSolidList"/>
    <dgm:cxn modelId="{5E64FAC5-AB91-A243-8E37-9538DD6353C5}" type="presParOf" srcId="{0B5100F9-CD50-40D9-93E1-FE4BD4BCA6C2}" destId="{16DAC4DA-71E1-400F-AE34-C87264393643}" srcOrd="1" destOrd="0" presId="urn:microsoft.com/office/officeart/2018/2/layout/IconVerticalSolidList"/>
    <dgm:cxn modelId="{153ACD1C-AA40-D84E-AADC-BEF3F4C218F1}" type="presParOf" srcId="{0B5100F9-CD50-40D9-93E1-FE4BD4BCA6C2}" destId="{6C249F89-9865-45F2-97B4-208F9998E352}" srcOrd="2" destOrd="0" presId="urn:microsoft.com/office/officeart/2018/2/layout/IconVerticalSolidList"/>
    <dgm:cxn modelId="{2B7C7D9A-6BC3-804B-B33A-720169BA2BDB}" type="presParOf" srcId="{0B5100F9-CD50-40D9-93E1-FE4BD4BCA6C2}" destId="{681589A4-B8A2-467F-A6A5-83EE1826F552}" srcOrd="3" destOrd="0" presId="urn:microsoft.com/office/officeart/2018/2/layout/IconVerticalSolidList"/>
    <dgm:cxn modelId="{4A35CDAD-DD7C-4648-8A55-BF7B0DEFC94B}" type="presParOf" srcId="{14B111AB-2989-43D1-B38C-03CEF9AD7A68}" destId="{6C943B57-7A43-4ACE-89A3-50BB117E5651}" srcOrd="1" destOrd="0" presId="urn:microsoft.com/office/officeart/2018/2/layout/IconVerticalSolidList"/>
    <dgm:cxn modelId="{3C6D8E64-DD47-E94D-8B1F-49E3F2ECFFD2}" type="presParOf" srcId="{14B111AB-2989-43D1-B38C-03CEF9AD7A68}" destId="{2BF64B69-BB6F-41E0-BD4B-E4D03EE1EF29}" srcOrd="2" destOrd="0" presId="urn:microsoft.com/office/officeart/2018/2/layout/IconVerticalSolidList"/>
    <dgm:cxn modelId="{6E9F84D6-1715-AE41-8D73-C05E5187F958}" type="presParOf" srcId="{2BF64B69-BB6F-41E0-BD4B-E4D03EE1EF29}" destId="{AE15C25B-EBB0-4578-A687-44A712B66EE0}" srcOrd="0" destOrd="0" presId="urn:microsoft.com/office/officeart/2018/2/layout/IconVerticalSolidList"/>
    <dgm:cxn modelId="{A76FF21E-EA96-6C45-B770-65A95EB9BA8D}" type="presParOf" srcId="{2BF64B69-BB6F-41E0-BD4B-E4D03EE1EF29}" destId="{05EE61B0-BB15-4F26-B78B-8BB1932ACB4D}" srcOrd="1" destOrd="0" presId="urn:microsoft.com/office/officeart/2018/2/layout/IconVerticalSolidList"/>
    <dgm:cxn modelId="{693AC298-DA7C-FB49-AE7F-8F495CD7F03F}" type="presParOf" srcId="{2BF64B69-BB6F-41E0-BD4B-E4D03EE1EF29}" destId="{DD58CF86-6CEC-4474-B99B-329A139F3BC1}" srcOrd="2" destOrd="0" presId="urn:microsoft.com/office/officeart/2018/2/layout/IconVerticalSolidList"/>
    <dgm:cxn modelId="{DDE1D0E2-06CE-ED4E-A82C-BDD1624ACD92}" type="presParOf" srcId="{2BF64B69-BB6F-41E0-BD4B-E4D03EE1EF29}" destId="{BF831DE8-AD5A-4230-BBBA-AD14E862F77D}" srcOrd="3" destOrd="0" presId="urn:microsoft.com/office/officeart/2018/2/layout/IconVerticalSolidList"/>
    <dgm:cxn modelId="{B4C7FD01-6BFF-BE44-BE88-42140D14D6D6}" type="presParOf" srcId="{2BF64B69-BB6F-41E0-BD4B-E4D03EE1EF29}" destId="{111FDFF2-C543-42F5-8076-8D1021D92971}" srcOrd="4" destOrd="0" presId="urn:microsoft.com/office/officeart/2018/2/layout/IconVerticalSolidList"/>
    <dgm:cxn modelId="{F2FFBFB9-3011-D941-AD4F-21E0D39D0675}" type="presParOf" srcId="{14B111AB-2989-43D1-B38C-03CEF9AD7A68}" destId="{55EE545A-23AB-4436-AF18-26A83918051A}" srcOrd="3" destOrd="0" presId="urn:microsoft.com/office/officeart/2018/2/layout/IconVerticalSolidList"/>
    <dgm:cxn modelId="{BF8FB969-E443-2445-B76F-23674F38E92D}" type="presParOf" srcId="{14B111AB-2989-43D1-B38C-03CEF9AD7A68}" destId="{D9A81C9D-913C-4B0F-BD41-403D628986CC}" srcOrd="4" destOrd="0" presId="urn:microsoft.com/office/officeart/2018/2/layout/IconVerticalSolidList"/>
    <dgm:cxn modelId="{2EBD20ED-1B02-854D-9D62-A43D41DAE3B0}" type="presParOf" srcId="{D9A81C9D-913C-4B0F-BD41-403D628986CC}" destId="{F73E34FC-9217-45A4-B10A-46B7041EB230}" srcOrd="0" destOrd="0" presId="urn:microsoft.com/office/officeart/2018/2/layout/IconVerticalSolidList"/>
    <dgm:cxn modelId="{17EE07F1-4D71-204D-89F4-B3F0FDFAECEB}" type="presParOf" srcId="{D9A81C9D-913C-4B0F-BD41-403D628986CC}" destId="{C2C78DC4-9245-457F-BE82-00F23A8BF2F4}" srcOrd="1" destOrd="0" presId="urn:microsoft.com/office/officeart/2018/2/layout/IconVerticalSolidList"/>
    <dgm:cxn modelId="{BC666889-7EF3-8D4A-81F6-5930B35A839A}" type="presParOf" srcId="{D9A81C9D-913C-4B0F-BD41-403D628986CC}" destId="{9A4B643F-3F5B-443A-BF94-43E98E4F4E0A}" srcOrd="2" destOrd="0" presId="urn:microsoft.com/office/officeart/2018/2/layout/IconVerticalSolidList"/>
    <dgm:cxn modelId="{53CC26C8-F5A3-054E-8DE0-3AADB2DC7637}" type="presParOf" srcId="{D9A81C9D-913C-4B0F-BD41-403D628986CC}" destId="{00841333-DC88-41F8-9AF3-3188C6B80EB0}" srcOrd="3" destOrd="0" presId="urn:microsoft.com/office/officeart/2018/2/layout/IconVerticalSolidList"/>
    <dgm:cxn modelId="{4B02493E-987D-7E4C-AD9A-1F3DFFFB25B0}" type="presParOf" srcId="{14B111AB-2989-43D1-B38C-03CEF9AD7A68}" destId="{9306930D-BF97-44A0-BBC1-61D7A84C7A9B}" srcOrd="5" destOrd="0" presId="urn:microsoft.com/office/officeart/2018/2/layout/IconVerticalSolidList"/>
    <dgm:cxn modelId="{FEB3A0D8-A634-B848-8A93-29792F38F76E}" type="presParOf" srcId="{14B111AB-2989-43D1-B38C-03CEF9AD7A68}" destId="{A180171E-E8E8-4BA3-AB7C-E018CBF7A9F1}" srcOrd="6" destOrd="0" presId="urn:microsoft.com/office/officeart/2018/2/layout/IconVerticalSolidList"/>
    <dgm:cxn modelId="{AAAE22A7-64D1-0748-A17F-F82788D843F6}" type="presParOf" srcId="{A180171E-E8E8-4BA3-AB7C-E018CBF7A9F1}" destId="{6E0CE644-0988-4DFD-804B-E0605FE599DF}" srcOrd="0" destOrd="0" presId="urn:microsoft.com/office/officeart/2018/2/layout/IconVerticalSolidList"/>
    <dgm:cxn modelId="{1E5CEC85-A5A3-E54F-9C88-03C146DFF633}" type="presParOf" srcId="{A180171E-E8E8-4BA3-AB7C-E018CBF7A9F1}" destId="{6F809A78-CA2C-426B-9053-B818D527F5EA}" srcOrd="1" destOrd="0" presId="urn:microsoft.com/office/officeart/2018/2/layout/IconVerticalSolidList"/>
    <dgm:cxn modelId="{598A8364-7C00-BC47-A4BF-7D4301BEDE7D}" type="presParOf" srcId="{A180171E-E8E8-4BA3-AB7C-E018CBF7A9F1}" destId="{F189F265-48C0-4231-871C-20800EF16CEF}" srcOrd="2" destOrd="0" presId="urn:microsoft.com/office/officeart/2018/2/layout/IconVerticalSolidList"/>
    <dgm:cxn modelId="{85485D35-EA65-A548-8952-A181A62011D4}" type="presParOf" srcId="{A180171E-E8E8-4BA3-AB7C-E018CBF7A9F1}" destId="{B56FDA42-E7ED-4A17-8F54-E5A560835739}" srcOrd="3" destOrd="0" presId="urn:microsoft.com/office/officeart/2018/2/layout/IconVerticalSolidList"/>
    <dgm:cxn modelId="{9FB7E864-A524-BB43-AFF0-D8365606FCFE}" type="presParOf" srcId="{14B111AB-2989-43D1-B38C-03CEF9AD7A68}" destId="{A2A39E0E-8743-42F0-B682-D91FFC2E3DB1}" srcOrd="7" destOrd="0" presId="urn:microsoft.com/office/officeart/2018/2/layout/IconVerticalSolidList"/>
    <dgm:cxn modelId="{7B601812-8904-524F-A73E-A5285E84300A}" type="presParOf" srcId="{14B111AB-2989-43D1-B38C-03CEF9AD7A68}" destId="{79F1B869-E0E2-4682-BEFB-3444EC5B79B5}" srcOrd="8" destOrd="0" presId="urn:microsoft.com/office/officeart/2018/2/layout/IconVerticalSolidList"/>
    <dgm:cxn modelId="{4ABBF4A5-1524-D248-A1FF-2718528E6564}" type="presParOf" srcId="{79F1B869-E0E2-4682-BEFB-3444EC5B79B5}" destId="{31ACE437-7597-4752-A028-4BBDB0F214B4}" srcOrd="0" destOrd="0" presId="urn:microsoft.com/office/officeart/2018/2/layout/IconVerticalSolidList"/>
    <dgm:cxn modelId="{24180656-BF5E-264C-A95E-FCC29D206360}" type="presParOf" srcId="{79F1B869-E0E2-4682-BEFB-3444EC5B79B5}" destId="{33F4E81D-330E-4F98-B6F8-4C8B4E3D829C}" srcOrd="1" destOrd="0" presId="urn:microsoft.com/office/officeart/2018/2/layout/IconVerticalSolidList"/>
    <dgm:cxn modelId="{D5D07535-513D-994A-A191-2B5234E2176A}" type="presParOf" srcId="{79F1B869-E0E2-4682-BEFB-3444EC5B79B5}" destId="{89C57FCB-F12E-474B-9D56-7512EEDABB81}" srcOrd="2" destOrd="0" presId="urn:microsoft.com/office/officeart/2018/2/layout/IconVerticalSolidList"/>
    <dgm:cxn modelId="{E678E22B-DAF3-5349-B825-96C44152DC4D}" type="presParOf" srcId="{79F1B869-E0E2-4682-BEFB-3444EC5B79B5}" destId="{AC360B7C-8F9B-441E-9C93-648DA71A26A3}" srcOrd="3" destOrd="0" presId="urn:microsoft.com/office/officeart/2018/2/layout/IconVerticalSolidList"/>
    <dgm:cxn modelId="{5CB0E629-6B84-7548-85D6-81B48DFCB506}" type="presParOf" srcId="{14B111AB-2989-43D1-B38C-03CEF9AD7A68}" destId="{FD04CB7D-3C32-984F-83EF-3C79EEF7DD78}" srcOrd="9" destOrd="0" presId="urn:microsoft.com/office/officeart/2018/2/layout/IconVerticalSolidList"/>
    <dgm:cxn modelId="{8F61E12E-CFFF-334F-8970-686BA064C352}" type="presParOf" srcId="{14B111AB-2989-43D1-B38C-03CEF9AD7A68}" destId="{CECDD7A3-9EF0-6940-8410-DFEB5296C764}" srcOrd="10" destOrd="0" presId="urn:microsoft.com/office/officeart/2018/2/layout/IconVerticalSolidList"/>
    <dgm:cxn modelId="{BEBC89F3-3AC4-6749-B70F-A4CC2E8E8578}" type="presParOf" srcId="{CECDD7A3-9EF0-6940-8410-DFEB5296C764}" destId="{4FCC248D-DAA9-8246-9857-159FEDA5E200}" srcOrd="0" destOrd="0" presId="urn:microsoft.com/office/officeart/2018/2/layout/IconVerticalSolidList"/>
    <dgm:cxn modelId="{E31A77A7-6C8A-9444-911A-E55CDEA3FB33}" type="presParOf" srcId="{CECDD7A3-9EF0-6940-8410-DFEB5296C764}" destId="{9B5905EC-4919-924D-A19D-A4706DFE0CDE}" srcOrd="1" destOrd="0" presId="urn:microsoft.com/office/officeart/2018/2/layout/IconVerticalSolidList"/>
    <dgm:cxn modelId="{82D2DF6B-A8CF-5B43-831D-39D0C6552CF3}" type="presParOf" srcId="{CECDD7A3-9EF0-6940-8410-DFEB5296C764}" destId="{84439E17-71E2-D344-BB35-10B825980BF2}" srcOrd="2" destOrd="0" presId="urn:microsoft.com/office/officeart/2018/2/layout/IconVerticalSolidList"/>
    <dgm:cxn modelId="{245D34AE-3621-6746-B906-E7389F4B86E2}" type="presParOf" srcId="{CECDD7A3-9EF0-6940-8410-DFEB5296C764}" destId="{F884CF00-7F96-174E-B404-925265FCB8D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02AE3-3576-4323-BB63-EC437E713C0C}">
      <dsp:nvSpPr>
        <dsp:cNvPr id="0" name=""/>
        <dsp:cNvSpPr/>
      </dsp:nvSpPr>
      <dsp:spPr>
        <a:xfrm>
          <a:off x="0" y="1412"/>
          <a:ext cx="10988412" cy="601745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AC4DA-71E1-400F-AE34-C87264393643}">
      <dsp:nvSpPr>
        <dsp:cNvPr id="0" name=""/>
        <dsp:cNvSpPr/>
      </dsp:nvSpPr>
      <dsp:spPr>
        <a:xfrm>
          <a:off x="182028" y="136804"/>
          <a:ext cx="330960" cy="3309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589A4-B8A2-467F-A6A5-83EE1826F552}">
      <dsp:nvSpPr>
        <dsp:cNvPr id="0" name=""/>
        <dsp:cNvSpPr/>
      </dsp:nvSpPr>
      <dsp:spPr>
        <a:xfrm>
          <a:off x="695016" y="1412"/>
          <a:ext cx="10293395" cy="60174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85" tIns="63685" rIns="63685" bIns="636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Comprehensive Campus-wide Onboarding Plan – Office of New Student Programs</a:t>
          </a:r>
        </a:p>
      </dsp:txBody>
      <dsp:txXfrm>
        <a:off x="695016" y="1412"/>
        <a:ext cx="10293395" cy="601745"/>
      </dsp:txXfrm>
    </dsp:sp>
    <dsp:sp modelId="{AE15C25B-EBB0-4578-A687-44A712B66EE0}">
      <dsp:nvSpPr>
        <dsp:cNvPr id="0" name=""/>
        <dsp:cNvSpPr/>
      </dsp:nvSpPr>
      <dsp:spPr>
        <a:xfrm>
          <a:off x="0" y="753594"/>
          <a:ext cx="10988412" cy="601745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EE61B0-BB15-4F26-B78B-8BB1932ACB4D}">
      <dsp:nvSpPr>
        <dsp:cNvPr id="0" name=""/>
        <dsp:cNvSpPr/>
      </dsp:nvSpPr>
      <dsp:spPr>
        <a:xfrm>
          <a:off x="182028" y="888986"/>
          <a:ext cx="330960" cy="3309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31DE8-AD5A-4230-BBBA-AD14E862F77D}">
      <dsp:nvSpPr>
        <dsp:cNvPr id="0" name=""/>
        <dsp:cNvSpPr/>
      </dsp:nvSpPr>
      <dsp:spPr>
        <a:xfrm>
          <a:off x="695016" y="753594"/>
          <a:ext cx="4944785" cy="601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85" tIns="63685" rIns="63685" bIns="636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Develop First-Year Course</a:t>
          </a:r>
        </a:p>
      </dsp:txBody>
      <dsp:txXfrm>
        <a:off x="695016" y="753594"/>
        <a:ext cx="4944785" cy="601745"/>
      </dsp:txXfrm>
    </dsp:sp>
    <dsp:sp modelId="{111FDFF2-C543-42F5-8076-8D1021D92971}">
      <dsp:nvSpPr>
        <dsp:cNvPr id="0" name=""/>
        <dsp:cNvSpPr/>
      </dsp:nvSpPr>
      <dsp:spPr>
        <a:xfrm>
          <a:off x="5639801" y="753594"/>
          <a:ext cx="5348610" cy="601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85" tIns="63685" rIns="63685" bIns="6368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Learning Outcomes (Summer 2020)</a:t>
          </a:r>
        </a:p>
      </dsp:txBody>
      <dsp:txXfrm>
        <a:off x="5639801" y="753594"/>
        <a:ext cx="5348610" cy="601745"/>
      </dsp:txXfrm>
    </dsp:sp>
    <dsp:sp modelId="{F73E34FC-9217-45A4-B10A-46B7041EB230}">
      <dsp:nvSpPr>
        <dsp:cNvPr id="0" name=""/>
        <dsp:cNvSpPr/>
      </dsp:nvSpPr>
      <dsp:spPr>
        <a:xfrm>
          <a:off x="0" y="1505775"/>
          <a:ext cx="10988412" cy="601745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C78DC4-9245-457F-BE82-00F23A8BF2F4}">
      <dsp:nvSpPr>
        <dsp:cNvPr id="0" name=""/>
        <dsp:cNvSpPr/>
      </dsp:nvSpPr>
      <dsp:spPr>
        <a:xfrm>
          <a:off x="182028" y="1641168"/>
          <a:ext cx="330960" cy="3309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41333-DC88-41F8-9AF3-3188C6B80EB0}">
      <dsp:nvSpPr>
        <dsp:cNvPr id="0" name=""/>
        <dsp:cNvSpPr/>
      </dsp:nvSpPr>
      <dsp:spPr>
        <a:xfrm>
          <a:off x="695016" y="1505775"/>
          <a:ext cx="10293395" cy="601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85" tIns="63685" rIns="63685" bIns="636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Peer Mentor Program</a:t>
          </a:r>
        </a:p>
      </dsp:txBody>
      <dsp:txXfrm>
        <a:off x="695016" y="1505775"/>
        <a:ext cx="10293395" cy="601745"/>
      </dsp:txXfrm>
    </dsp:sp>
    <dsp:sp modelId="{6E0CE644-0988-4DFD-804B-E0605FE599DF}">
      <dsp:nvSpPr>
        <dsp:cNvPr id="0" name=""/>
        <dsp:cNvSpPr/>
      </dsp:nvSpPr>
      <dsp:spPr>
        <a:xfrm>
          <a:off x="0" y="2257957"/>
          <a:ext cx="10988412" cy="601745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09A78-CA2C-426B-9053-B818D527F5EA}">
      <dsp:nvSpPr>
        <dsp:cNvPr id="0" name=""/>
        <dsp:cNvSpPr/>
      </dsp:nvSpPr>
      <dsp:spPr>
        <a:xfrm>
          <a:off x="182028" y="2393350"/>
          <a:ext cx="330960" cy="3309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FDA42-E7ED-4A17-8F54-E5A560835739}">
      <dsp:nvSpPr>
        <dsp:cNvPr id="0" name=""/>
        <dsp:cNvSpPr/>
      </dsp:nvSpPr>
      <dsp:spPr>
        <a:xfrm>
          <a:off x="695016" y="2257957"/>
          <a:ext cx="10293395" cy="601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85" tIns="63685" rIns="63685" bIns="636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Activity Based Common Experience</a:t>
          </a:r>
        </a:p>
      </dsp:txBody>
      <dsp:txXfrm>
        <a:off x="695016" y="2257957"/>
        <a:ext cx="10293395" cy="601745"/>
      </dsp:txXfrm>
    </dsp:sp>
    <dsp:sp modelId="{31ACE437-7597-4752-A028-4BBDB0F214B4}">
      <dsp:nvSpPr>
        <dsp:cNvPr id="0" name=""/>
        <dsp:cNvSpPr/>
      </dsp:nvSpPr>
      <dsp:spPr>
        <a:xfrm>
          <a:off x="0" y="3010139"/>
          <a:ext cx="10988412" cy="601745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F4E81D-330E-4F98-B6F8-4C8B4E3D829C}">
      <dsp:nvSpPr>
        <dsp:cNvPr id="0" name=""/>
        <dsp:cNvSpPr/>
      </dsp:nvSpPr>
      <dsp:spPr>
        <a:xfrm>
          <a:off x="182028" y="3145532"/>
          <a:ext cx="330960" cy="33096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360B7C-8F9B-441E-9C93-648DA71A26A3}">
      <dsp:nvSpPr>
        <dsp:cNvPr id="0" name=""/>
        <dsp:cNvSpPr/>
      </dsp:nvSpPr>
      <dsp:spPr>
        <a:xfrm>
          <a:off x="695016" y="3010139"/>
          <a:ext cx="10293395" cy="601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85" tIns="63685" rIns="63685" bIns="636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Increase  Student Engagement</a:t>
          </a:r>
        </a:p>
      </dsp:txBody>
      <dsp:txXfrm>
        <a:off x="695016" y="3010139"/>
        <a:ext cx="10293395" cy="601745"/>
      </dsp:txXfrm>
    </dsp:sp>
    <dsp:sp modelId="{4FCC248D-DAA9-8246-9857-159FEDA5E200}">
      <dsp:nvSpPr>
        <dsp:cNvPr id="0" name=""/>
        <dsp:cNvSpPr/>
      </dsp:nvSpPr>
      <dsp:spPr>
        <a:xfrm>
          <a:off x="0" y="3762321"/>
          <a:ext cx="10988412" cy="601745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905EC-4919-924D-A19D-A4706DFE0CDE}">
      <dsp:nvSpPr>
        <dsp:cNvPr id="0" name=""/>
        <dsp:cNvSpPr/>
      </dsp:nvSpPr>
      <dsp:spPr>
        <a:xfrm>
          <a:off x="182028" y="3897714"/>
          <a:ext cx="330960" cy="33096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4CF00-7F96-174E-B404-925265FCB8D7}">
      <dsp:nvSpPr>
        <dsp:cNvPr id="0" name=""/>
        <dsp:cNvSpPr/>
      </dsp:nvSpPr>
      <dsp:spPr>
        <a:xfrm>
          <a:off x="695016" y="3762321"/>
          <a:ext cx="10293395" cy="601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685" tIns="63685" rIns="63685" bIns="6368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Assessment</a:t>
          </a:r>
        </a:p>
      </dsp:txBody>
      <dsp:txXfrm>
        <a:off x="695016" y="3762321"/>
        <a:ext cx="10293395" cy="601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Monday, November 13,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49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Monday, November 13,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40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Monday, November 13,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84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Monday, November 13,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45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Monday, November 13,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6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Monday, November 13,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9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Monday, November 13,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678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Monday, November 13,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Monday, November 13,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5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Monday, November 13,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8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Monday, November 13,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48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Monday, November 13, 2023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8982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F292AA-C8DB-4CAA-97C9-456CF8540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56F75-AC7D-60C2-1DDF-781762A12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64" r="38187"/>
          <a:stretch/>
        </p:blipFill>
        <p:spPr>
          <a:xfrm>
            <a:off x="-1" y="10"/>
            <a:ext cx="458790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2" y="-429"/>
            <a:ext cx="7604097" cy="6857571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73000"/>
                </a:schemeClr>
              </a:gs>
              <a:gs pos="100000">
                <a:schemeClr val="accent2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901" y="0"/>
            <a:ext cx="7604097" cy="6858000"/>
          </a:xfrm>
          <a:prstGeom prst="rect">
            <a:avLst/>
          </a:prstGeom>
          <a:gradFill>
            <a:gsLst>
              <a:gs pos="0">
                <a:schemeClr val="accent5">
                  <a:alpha val="37000"/>
                </a:schemeClr>
              </a:gs>
              <a:gs pos="98000">
                <a:schemeClr val="accent2">
                  <a:alpha val="6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599847" y="4355164"/>
            <a:ext cx="7592151" cy="2502836"/>
          </a:xfrm>
          <a:prstGeom prst="rect">
            <a:avLst/>
          </a:prstGeom>
          <a:gradFill>
            <a:gsLst>
              <a:gs pos="22000">
                <a:schemeClr val="accent6">
                  <a:alpha val="39000"/>
                </a:schemeClr>
              </a:gs>
              <a:gs pos="82000">
                <a:schemeClr val="accent5">
                  <a:alpha val="1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6CF5B-1DAD-4912-86B9-FCA73369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704304">
            <a:off x="6080918" y="830588"/>
            <a:ext cx="4998441" cy="4998441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18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7CA8E-B022-8DAB-9A17-68A8998ED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425" y="768485"/>
            <a:ext cx="6133656" cy="3169674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bg1"/>
                </a:solidFill>
              </a:rPr>
              <a:t>First-Year 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42B52F-561B-9968-6337-6929E54E6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2918" y="4793128"/>
            <a:ext cx="5462494" cy="1141157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</a:rPr>
              <a:t>Central Connecticut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6540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camera&#10;&#10;Description automatically generated">
            <a:extLst>
              <a:ext uri="{FF2B5EF4-FFF2-40B4-BE49-F238E27FC236}">
                <a16:creationId xmlns:a16="http://schemas.microsoft.com/office/drawing/2014/main" id="{A495883E-CB13-C8D8-EFD3-ABBD934F3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9239" b="5957"/>
          <a:stretch/>
        </p:blipFill>
        <p:spPr>
          <a:xfrm rot="5400000">
            <a:off x="-595826" y="805824"/>
            <a:ext cx="5388511" cy="4032102"/>
          </a:xfrm>
          <a:prstGeom prst="rect">
            <a:avLst/>
          </a:prstGeom>
        </p:spPr>
      </p:pic>
      <p:pic>
        <p:nvPicPr>
          <p:cNvPr id="9" name="Picture 8" descr="A person holding a painting&#10;&#10;Description automatically generated">
            <a:extLst>
              <a:ext uri="{FF2B5EF4-FFF2-40B4-BE49-F238E27FC236}">
                <a16:creationId xmlns:a16="http://schemas.microsoft.com/office/drawing/2014/main" id="{6DAF55CA-F8E9-ECB6-EF0E-B7A1AC266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96417" y="4623167"/>
            <a:ext cx="2365951" cy="1774463"/>
          </a:xfrm>
          <a:prstGeom prst="rect">
            <a:avLst/>
          </a:prstGeom>
        </p:spPr>
      </p:pic>
      <p:pic>
        <p:nvPicPr>
          <p:cNvPr id="5" name="Content Placeholder 4" descr="A person smiling at camera&#10;&#10;Description automatically generated">
            <a:extLst>
              <a:ext uri="{FF2B5EF4-FFF2-40B4-BE49-F238E27FC236}">
                <a16:creationId xmlns:a16="http://schemas.microsoft.com/office/drawing/2014/main" id="{4EB6817A-FBC7-6BD7-7304-47F2FB4E6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393"/>
          <a:stretch/>
        </p:blipFill>
        <p:spPr>
          <a:xfrm rot="5400000">
            <a:off x="8855235" y="423934"/>
            <a:ext cx="3428999" cy="2969418"/>
          </a:xfrm>
        </p:spPr>
      </p:pic>
      <p:pic>
        <p:nvPicPr>
          <p:cNvPr id="15" name="Picture 14" descr="A person standing in a forest&#10;&#10;Description automatically generated">
            <a:extLst>
              <a:ext uri="{FF2B5EF4-FFF2-40B4-BE49-F238E27FC236}">
                <a16:creationId xmlns:a16="http://schemas.microsoft.com/office/drawing/2014/main" id="{ABABDA33-623C-5680-A6FF-E1B8DF7435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38" t="16686" r="5405" b="14604"/>
          <a:stretch/>
        </p:blipFill>
        <p:spPr>
          <a:xfrm rot="5400000">
            <a:off x="3676109" y="645215"/>
            <a:ext cx="5512775" cy="4353319"/>
          </a:xfrm>
          <a:prstGeom prst="rect">
            <a:avLst/>
          </a:prstGeom>
        </p:spPr>
      </p:pic>
      <p:pic>
        <p:nvPicPr>
          <p:cNvPr id="13" name="Picture 12" descr="A group of people in the woods&#10;&#10;Description automatically generated">
            <a:extLst>
              <a:ext uri="{FF2B5EF4-FFF2-40B4-BE49-F238E27FC236}">
                <a16:creationId xmlns:a16="http://schemas.microsoft.com/office/drawing/2014/main" id="{DA9DA37E-EDB4-A51C-E3C4-0EA51533A5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324" t="44727"/>
          <a:stretch/>
        </p:blipFill>
        <p:spPr>
          <a:xfrm>
            <a:off x="2001795" y="3529462"/>
            <a:ext cx="4094205" cy="3222024"/>
          </a:xfrm>
          <a:prstGeom prst="rect">
            <a:avLst/>
          </a:prstGeom>
        </p:spPr>
      </p:pic>
      <p:pic>
        <p:nvPicPr>
          <p:cNvPr id="17" name="Picture 16" descr="A group of people at a podium&#10;&#10;Description automatically generated">
            <a:extLst>
              <a:ext uri="{FF2B5EF4-FFF2-40B4-BE49-F238E27FC236}">
                <a16:creationId xmlns:a16="http://schemas.microsoft.com/office/drawing/2014/main" id="{13E2FF4E-FB01-5BBD-C372-DFB9ACC14A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6978"/>
          <a:stretch/>
        </p:blipFill>
        <p:spPr>
          <a:xfrm>
            <a:off x="9620400" y="4189769"/>
            <a:ext cx="2571600" cy="2641257"/>
          </a:xfrm>
          <a:prstGeom prst="rect">
            <a:avLst/>
          </a:prstGeom>
        </p:spPr>
      </p:pic>
      <p:pic>
        <p:nvPicPr>
          <p:cNvPr id="11" name="Picture 10" descr="A group of people standing in a forest&#10;&#10;Description automatically generated">
            <a:extLst>
              <a:ext uri="{FF2B5EF4-FFF2-40B4-BE49-F238E27FC236}">
                <a16:creationId xmlns:a16="http://schemas.microsoft.com/office/drawing/2014/main" id="{12C75BF5-FFE0-0981-4EB2-A1A9F59A59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046" t="20509" r="38363" b="9539"/>
          <a:stretch/>
        </p:blipFill>
        <p:spPr>
          <a:xfrm>
            <a:off x="6913952" y="2821874"/>
            <a:ext cx="3077151" cy="40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5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A3B4-9AD0-6F39-A3C0-36C9A29D5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05" y="323386"/>
            <a:ext cx="11111075" cy="825792"/>
          </a:xfrm>
        </p:spPr>
        <p:txBody>
          <a:bodyPr/>
          <a:lstStyle/>
          <a:p>
            <a:r>
              <a:rPr lang="en-US" dirty="0"/>
              <a:t>First Year Experience Taskforce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6F71C-25A6-2CF3-97F7-DBF45A99C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678" y="1471961"/>
            <a:ext cx="10899202" cy="45996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Formed in 2019</a:t>
            </a:r>
          </a:p>
          <a:p>
            <a:r>
              <a:rPr lang="en-US" dirty="0"/>
              <a:t>Three Subcommittees</a:t>
            </a:r>
          </a:p>
          <a:p>
            <a:pPr lvl="1"/>
            <a:r>
              <a:rPr lang="en-US" dirty="0"/>
              <a:t>Pre-collegiate</a:t>
            </a:r>
          </a:p>
          <a:p>
            <a:pPr lvl="1"/>
            <a:r>
              <a:rPr lang="en-US" dirty="0"/>
              <a:t>First-year course</a:t>
            </a:r>
          </a:p>
          <a:p>
            <a:pPr lvl="1"/>
            <a:r>
              <a:rPr lang="en-US" dirty="0"/>
              <a:t>Engagement</a:t>
            </a:r>
          </a:p>
          <a:p>
            <a:r>
              <a:rPr lang="en-US" dirty="0"/>
              <a:t>Mission Statement: The First Year Experience at CCSU is a comprehensive, deliberately integrative program that supports the academic and personal growth of all students transitioning to the university. </a:t>
            </a:r>
          </a:p>
          <a:p>
            <a:r>
              <a:rPr lang="en-US" dirty="0"/>
              <a:t>Vision Statement: First Year students are engaged in a vibrant and supportive CCSU campus community in which they develop the foundational skills necessary to reach their full potential. </a:t>
            </a:r>
          </a:p>
          <a:p>
            <a:r>
              <a:rPr lang="en-US" dirty="0"/>
              <a:t>Strategic Plan - Goal 1.2.A ,  “Provide a comprehensive, multi-faceted first-year program to all incoming Undergraduates.” </a:t>
            </a:r>
          </a:p>
        </p:txBody>
      </p:sp>
    </p:spTree>
    <p:extLst>
      <p:ext uri="{BB962C8B-B14F-4D97-AF65-F5344CB8AC3E}">
        <p14:creationId xmlns:p14="http://schemas.microsoft.com/office/powerpoint/2010/main" val="3553901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6165E-DA41-CF84-C03F-31CC5DEE8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169165"/>
            <a:ext cx="10241280" cy="617220"/>
          </a:xfrm>
        </p:spPr>
        <p:txBody>
          <a:bodyPr/>
          <a:lstStyle/>
          <a:p>
            <a:r>
              <a:rPr lang="en-US" dirty="0"/>
              <a:t>Task Force Action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06957-C943-5A73-3390-36F632FDF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503" y="1137424"/>
            <a:ext cx="11285034" cy="4934192"/>
          </a:xfrm>
        </p:spPr>
        <p:txBody>
          <a:bodyPr vert="horz" lIns="0" tIns="0" rIns="0" bIns="0" rtlCol="0" anchor="t">
            <a:normAutofit fontScale="77500" lnSpcReduction="20000"/>
          </a:bodyPr>
          <a:lstStyle/>
          <a:p>
            <a:r>
              <a:rPr lang="en-US" dirty="0"/>
              <a:t>Leadership – “We recommend a Director or Dean of FYE, or two individuals with shared responsibilities.”</a:t>
            </a:r>
          </a:p>
          <a:p>
            <a:r>
              <a:rPr lang="en-US" dirty="0"/>
              <a:t>Coordination through Communication –  a coordinated approach to all communication with first-year students from pre-admission through the first-year.</a:t>
            </a:r>
          </a:p>
          <a:p>
            <a:r>
              <a:rPr lang="en-US" dirty="0"/>
              <a:t>Student Advising – Augment student-advisor interactions during orientation. Incorporate faculty-student interactions before/or after convocation.</a:t>
            </a:r>
          </a:p>
          <a:p>
            <a:r>
              <a:rPr lang="en-US" dirty="0"/>
              <a:t>Information &amp; Resources – Utilize an information hub for first-year students and their families.</a:t>
            </a:r>
          </a:p>
          <a:p>
            <a:r>
              <a:rPr lang="en-US" dirty="0"/>
              <a:t>Mental Health – Mental health first aid training (Mike Russo), increase awareness of counseling.</a:t>
            </a:r>
          </a:p>
          <a:p>
            <a:r>
              <a:rPr lang="en-US" dirty="0"/>
              <a:t>Peer Mentorship – Create FY peer mentorship program.</a:t>
            </a:r>
          </a:p>
          <a:p>
            <a:r>
              <a:rPr lang="en-US" dirty="0"/>
              <a:t>Common and Inspiring Identity – Identify university traditions and create new traditions for FY students</a:t>
            </a:r>
          </a:p>
          <a:p>
            <a:r>
              <a:rPr lang="en-US" dirty="0"/>
              <a:t>Branding for FYE – Logo and color </a:t>
            </a:r>
          </a:p>
          <a:p>
            <a:r>
              <a:rPr lang="en-US" dirty="0"/>
              <a:t>Outreach to High Schools – Create an advisor board of high school guidance counselors.</a:t>
            </a:r>
          </a:p>
          <a:p>
            <a:r>
              <a:rPr lang="en-US" dirty="0"/>
              <a:t>Diversity, Equity, and Inclusion – Ongoing Title IX Training and skill-based workshops in diversity for FY students.</a:t>
            </a:r>
          </a:p>
          <a:p>
            <a:r>
              <a:rPr lang="en-US" dirty="0"/>
              <a:t>First Year Course – CCSU 103 and the pilot of CCSU 102.</a:t>
            </a:r>
          </a:p>
          <a:p>
            <a:r>
              <a:rPr lang="en-US" dirty="0"/>
              <a:t>Programmatic Assessment – Utilize NESSE, BESSE, CIRP, and develop new assessment tool.</a:t>
            </a:r>
          </a:p>
        </p:txBody>
      </p:sp>
    </p:spTree>
    <p:extLst>
      <p:ext uri="{BB962C8B-B14F-4D97-AF65-F5344CB8AC3E}">
        <p14:creationId xmlns:p14="http://schemas.microsoft.com/office/powerpoint/2010/main" val="3452157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9AF9D-E197-1EB4-94F9-DD19CFE6D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77" y="169164"/>
            <a:ext cx="11133378" cy="1234440"/>
          </a:xfrm>
        </p:spPr>
        <p:txBody>
          <a:bodyPr>
            <a:normAutofit/>
          </a:bodyPr>
          <a:lstStyle/>
          <a:p>
            <a:r>
              <a:rPr lang="en-US" dirty="0"/>
              <a:t>Subcommittee Outcomes and Recommendations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ECC936D-1192-446E-F1B8-CC37788AC8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294855"/>
              </p:ext>
            </p:extLst>
          </p:nvPr>
        </p:nvGraphicFramePr>
        <p:xfrm>
          <a:off x="624468" y="1706137"/>
          <a:ext cx="10988412" cy="4365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4271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3AE8C3-8F65-40F4-BABE-E70F38301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>
                  <a:alpha val="78000"/>
                </a:schemeClr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FC4764-B8D5-4F87-95DB-3125B2D12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9728" y="59346"/>
            <a:ext cx="4156527" cy="4037836"/>
          </a:xfrm>
          <a:prstGeom prst="rect">
            <a:avLst/>
          </a:prstGeom>
          <a:gradFill>
            <a:gsLst>
              <a:gs pos="0">
                <a:schemeClr val="accent5">
                  <a:alpha val="47000"/>
                </a:schemeClr>
              </a:gs>
              <a:gs pos="100000">
                <a:schemeClr val="accent4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C1654F-94F5-497E-8ECF-F2A7E84D6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68313" y="3587284"/>
            <a:ext cx="250197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65254" y="969296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58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7ADEC-A686-6CF9-BE88-04EF423B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18" y="586855"/>
            <a:ext cx="325857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200">
                <a:solidFill>
                  <a:schemeClr val="bg1"/>
                </a:solidFill>
              </a:rPr>
              <a:t>First-Year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F279E-274D-C7C5-CB4E-CB1F66664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795" y="510967"/>
            <a:ext cx="3540361" cy="5684560"/>
          </a:xfrm>
        </p:spPr>
        <p:txBody>
          <a:bodyPr anchor="ctr">
            <a:normAutofit/>
          </a:bodyPr>
          <a:lstStyle/>
          <a:p>
            <a:r>
              <a:rPr lang="en-US" sz="1800" b="1" dirty="0"/>
              <a:t>Fall 2023</a:t>
            </a:r>
          </a:p>
          <a:p>
            <a:pPr lvl="1"/>
            <a:r>
              <a:rPr lang="en-US" sz="1800" dirty="0"/>
              <a:t>15 CCSU 102 sections</a:t>
            </a:r>
          </a:p>
          <a:p>
            <a:pPr lvl="1"/>
            <a:r>
              <a:rPr lang="en-US" sz="1800" dirty="0"/>
              <a:t>6 CCSU 103 sections (undeclared)</a:t>
            </a:r>
          </a:p>
          <a:p>
            <a:pPr lvl="1"/>
            <a:r>
              <a:rPr lang="en-US" sz="1800" dirty="0"/>
              <a:t>1 FYE 101 section (Music)</a:t>
            </a:r>
          </a:p>
          <a:p>
            <a:pPr lvl="1"/>
            <a:r>
              <a:rPr lang="en-US" sz="1800" dirty="0"/>
              <a:t>26 Embedded sections</a:t>
            </a:r>
          </a:p>
          <a:p>
            <a:r>
              <a:rPr lang="en-US" sz="1800" b="1" dirty="0"/>
              <a:t>Recruiting for Fall 24 currently. </a:t>
            </a:r>
          </a:p>
          <a:p>
            <a:r>
              <a:rPr lang="en-US" sz="1800" b="1" dirty="0"/>
              <a:t>Peer Mentors</a:t>
            </a:r>
          </a:p>
        </p:txBody>
      </p:sp>
      <p:pic>
        <p:nvPicPr>
          <p:cNvPr id="5" name="Picture 4" descr="A person standing in a forest&#10;&#10;Description automatically generated">
            <a:extLst>
              <a:ext uri="{FF2B5EF4-FFF2-40B4-BE49-F238E27FC236}">
                <a16:creationId xmlns:a16="http://schemas.microsoft.com/office/drawing/2014/main" id="{DBF219EB-467A-6D7B-8ED8-CCDF13499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65" b="3063"/>
          <a:stretch/>
        </p:blipFill>
        <p:spPr>
          <a:xfrm rot="5400000">
            <a:off x="6721751" y="1387751"/>
            <a:ext cx="6858000" cy="40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54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7EEA0-1085-9DDA-F6D1-E02EA933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68" y="104841"/>
            <a:ext cx="12009863" cy="1137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Activity Based Common Experience – CAMP Central</a:t>
            </a:r>
          </a:p>
        </p:txBody>
      </p:sp>
      <p:pic>
        <p:nvPicPr>
          <p:cNvPr id="5" name="Content Placeholder 4" descr="A group of people in the woods&#10;&#10;Description automatically generated">
            <a:extLst>
              <a:ext uri="{FF2B5EF4-FFF2-40B4-BE49-F238E27FC236}">
                <a16:creationId xmlns:a16="http://schemas.microsoft.com/office/drawing/2014/main" id="{F97D9A1E-C800-941B-3162-D30C132CE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151974" y="1741475"/>
            <a:ext cx="3583461" cy="2687595"/>
          </a:xfrm>
        </p:spPr>
      </p:pic>
      <p:pic>
        <p:nvPicPr>
          <p:cNvPr id="9" name="Picture 8" descr="A person in a striped shirt in a forest&#10;&#10;Description automatically generated">
            <a:extLst>
              <a:ext uri="{FF2B5EF4-FFF2-40B4-BE49-F238E27FC236}">
                <a16:creationId xmlns:a16="http://schemas.microsoft.com/office/drawing/2014/main" id="{632141CF-3995-1838-369B-05DBBD4F8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28" r="24649"/>
          <a:stretch/>
        </p:blipFill>
        <p:spPr>
          <a:xfrm>
            <a:off x="2258455" y="1293542"/>
            <a:ext cx="2804983" cy="3583459"/>
          </a:xfrm>
          <a:prstGeom prst="rect">
            <a:avLst/>
          </a:prstGeom>
        </p:spPr>
      </p:pic>
      <p:pic>
        <p:nvPicPr>
          <p:cNvPr id="7" name="Picture 6" descr="A person wearing a plastic poncho in the woods&#10;&#10;Description automatically generated">
            <a:extLst>
              <a:ext uri="{FF2B5EF4-FFF2-40B4-BE49-F238E27FC236}">
                <a16:creationId xmlns:a16="http://schemas.microsoft.com/office/drawing/2014/main" id="{67533009-A5E4-3383-7063-755C67F9E1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78" b="13690"/>
          <a:stretch/>
        </p:blipFill>
        <p:spPr>
          <a:xfrm rot="5400000">
            <a:off x="4256931" y="1874788"/>
            <a:ext cx="3583460" cy="2420967"/>
          </a:xfrm>
          <a:prstGeom prst="rect">
            <a:avLst/>
          </a:prstGeom>
        </p:spPr>
      </p:pic>
      <p:pic>
        <p:nvPicPr>
          <p:cNvPr id="17" name="Picture 16" descr="A person and person standing in the woods&#10;&#10;Description automatically generated">
            <a:extLst>
              <a:ext uri="{FF2B5EF4-FFF2-40B4-BE49-F238E27FC236}">
                <a16:creationId xmlns:a16="http://schemas.microsoft.com/office/drawing/2014/main" id="{50352089-F48E-94D7-6909-14A00CCF17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01" t="29925"/>
          <a:stretch/>
        </p:blipFill>
        <p:spPr>
          <a:xfrm rot="5400000">
            <a:off x="3086986" y="4348976"/>
            <a:ext cx="2801145" cy="2007220"/>
          </a:xfrm>
          <a:prstGeom prst="rect">
            <a:avLst/>
          </a:prstGeom>
        </p:spPr>
      </p:pic>
      <p:pic>
        <p:nvPicPr>
          <p:cNvPr id="21" name="Picture 20" descr="A person in a wig making a peace sign&#10;&#10;Description automatically generated">
            <a:extLst>
              <a:ext uri="{FF2B5EF4-FFF2-40B4-BE49-F238E27FC236}">
                <a16:creationId xmlns:a16="http://schemas.microsoft.com/office/drawing/2014/main" id="{F12071DC-DB29-AA43-F29D-B58D32976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98113" y="4381808"/>
            <a:ext cx="2676293" cy="2007220"/>
          </a:xfrm>
          <a:prstGeom prst="rect">
            <a:avLst/>
          </a:prstGeom>
        </p:spPr>
      </p:pic>
      <p:pic>
        <p:nvPicPr>
          <p:cNvPr id="25" name="Picture 24" descr="A group of people in the woods&#10;&#10;Description automatically generated">
            <a:extLst>
              <a:ext uri="{FF2B5EF4-FFF2-40B4-BE49-F238E27FC236}">
                <a16:creationId xmlns:a16="http://schemas.microsoft.com/office/drawing/2014/main" id="{F9084470-57C4-B317-758D-15FFB127DF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83" t="18938" r="28360" b="19588"/>
          <a:stretch/>
        </p:blipFill>
        <p:spPr>
          <a:xfrm>
            <a:off x="9333929" y="1267804"/>
            <a:ext cx="2320586" cy="3583459"/>
          </a:xfrm>
          <a:prstGeom prst="rect">
            <a:avLst/>
          </a:prstGeom>
        </p:spPr>
      </p:pic>
      <p:pic>
        <p:nvPicPr>
          <p:cNvPr id="23" name="Picture 22" descr="A person standing in the woods with people under umbrellas&#10;&#10;Description automatically generated">
            <a:extLst>
              <a:ext uri="{FF2B5EF4-FFF2-40B4-BE49-F238E27FC236}">
                <a16:creationId xmlns:a16="http://schemas.microsoft.com/office/drawing/2014/main" id="{147614D1-7B83-BFDC-825E-1901A68F0E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943" t="26466" r="18805" b="26465"/>
          <a:stretch/>
        </p:blipFill>
        <p:spPr>
          <a:xfrm rot="5400000">
            <a:off x="6556838" y="1849049"/>
            <a:ext cx="3583459" cy="2420969"/>
          </a:xfrm>
          <a:prstGeom prst="rect">
            <a:avLst/>
          </a:prstGeom>
        </p:spPr>
      </p:pic>
      <p:pic>
        <p:nvPicPr>
          <p:cNvPr id="27" name="Picture 26" descr="A group of people in raincoats in the woods&#10;&#10;Description automatically generated">
            <a:extLst>
              <a:ext uri="{FF2B5EF4-FFF2-40B4-BE49-F238E27FC236}">
                <a16:creationId xmlns:a16="http://schemas.microsoft.com/office/drawing/2014/main" id="{3B71F6FA-1CAC-263F-6F53-F9C8636DDB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450" t="20851" r="45527"/>
          <a:stretch/>
        </p:blipFill>
        <p:spPr>
          <a:xfrm>
            <a:off x="6062474" y="3903112"/>
            <a:ext cx="2139137" cy="2820453"/>
          </a:xfrm>
          <a:prstGeom prst="rect">
            <a:avLst/>
          </a:prstGeom>
        </p:spPr>
      </p:pic>
      <p:pic>
        <p:nvPicPr>
          <p:cNvPr id="28" name="Picture 27" descr="A group of people in raincoats in the woods&#10;&#10;Description automatically generated">
            <a:extLst>
              <a:ext uri="{FF2B5EF4-FFF2-40B4-BE49-F238E27FC236}">
                <a16:creationId xmlns:a16="http://schemas.microsoft.com/office/drawing/2014/main" id="{DE2F3395-3ABF-41FD-F7A1-2E45066422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471" t="14603"/>
          <a:stretch/>
        </p:blipFill>
        <p:spPr>
          <a:xfrm>
            <a:off x="8762589" y="3980363"/>
            <a:ext cx="1928781" cy="27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81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lake at night with trees and a body of water&#10;&#10;Description automatically generated">
            <a:extLst>
              <a:ext uri="{FF2B5EF4-FFF2-40B4-BE49-F238E27FC236}">
                <a16:creationId xmlns:a16="http://schemas.microsoft.com/office/drawing/2014/main" id="{6CC07689-3E39-1354-D4F9-72C9A5945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72300"/>
          </a:xfrm>
          <a:prstGeom prst="rect">
            <a:avLst/>
          </a:prstGeom>
        </p:spPr>
      </p:pic>
      <p:pic>
        <p:nvPicPr>
          <p:cNvPr id="11" name="Picture 10" descr="A group of people kneeling on the ground with a sign&#10;&#10;Description automatically generated">
            <a:extLst>
              <a:ext uri="{FF2B5EF4-FFF2-40B4-BE49-F238E27FC236}">
                <a16:creationId xmlns:a16="http://schemas.microsoft.com/office/drawing/2014/main" id="{1502D434-006D-9E20-C1DB-59B38C582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89" r="9433"/>
          <a:stretch/>
        </p:blipFill>
        <p:spPr>
          <a:xfrm>
            <a:off x="57116" y="0"/>
            <a:ext cx="3061449" cy="1990435"/>
          </a:xfrm>
          <a:prstGeom prst="rect">
            <a:avLst/>
          </a:prstGeom>
        </p:spPr>
      </p:pic>
      <p:pic>
        <p:nvPicPr>
          <p:cNvPr id="9" name="Content Placeholder 8" descr="A fire pit with people around it&#10;&#10;Description automatically generated">
            <a:extLst>
              <a:ext uri="{FF2B5EF4-FFF2-40B4-BE49-F238E27FC236}">
                <a16:creationId xmlns:a16="http://schemas.microsoft.com/office/drawing/2014/main" id="{59D285C5-365F-FDF3-9231-CF10C11A6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4536989" y="4796481"/>
            <a:ext cx="1952368" cy="2170669"/>
          </a:xfrm>
        </p:spPr>
      </p:pic>
      <p:pic>
        <p:nvPicPr>
          <p:cNvPr id="13" name="Picture 12" descr="A person climbing on a wooden structure&#10;&#10;Description automatically generated">
            <a:extLst>
              <a:ext uri="{FF2B5EF4-FFF2-40B4-BE49-F238E27FC236}">
                <a16:creationId xmlns:a16="http://schemas.microsoft.com/office/drawing/2014/main" id="{6D8B625C-C284-4F44-577E-58C4ED6654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29" t="19018" b="-3363"/>
          <a:stretch/>
        </p:blipFill>
        <p:spPr>
          <a:xfrm rot="5400000">
            <a:off x="6735035" y="1399829"/>
            <a:ext cx="6396535" cy="4338282"/>
          </a:xfrm>
          <a:prstGeom prst="rect">
            <a:avLst/>
          </a:prstGeom>
        </p:spPr>
      </p:pic>
      <p:pic>
        <p:nvPicPr>
          <p:cNvPr id="17" name="Picture 16" descr="A person standing in a tree&#10;&#10;Description automatically generated">
            <a:extLst>
              <a:ext uri="{FF2B5EF4-FFF2-40B4-BE49-F238E27FC236}">
                <a16:creationId xmlns:a16="http://schemas.microsoft.com/office/drawing/2014/main" id="{C6908171-0A04-F472-D089-7A8C0ACFDA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49" t="26297" r="4504" b="11962"/>
          <a:stretch/>
        </p:blipFill>
        <p:spPr>
          <a:xfrm rot="5400000">
            <a:off x="-704337" y="3103589"/>
            <a:ext cx="4584357" cy="317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07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7082D0E-8F00-4CD5-B9F0-6AA589D83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7C3E5F-AA81-4A70-9D2D-862E01B0C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54676"/>
            <a:ext cx="8146063" cy="2402896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5">
                  <a:alpha val="78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08B54D-1123-4E6F-96FF-1D9961C04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875039" y="1579637"/>
            <a:ext cx="2403324" cy="815340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  <a:alpha val="63000"/>
                </a:schemeClr>
              </a:gs>
              <a:gs pos="69000">
                <a:schemeClr val="accent5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B7D263-775A-49EB-BAEA-B2DC2EEA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75" y="4650536"/>
            <a:ext cx="6802477" cy="1077085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Increase student Engagement</a:t>
            </a:r>
          </a:p>
        </p:txBody>
      </p:sp>
      <p:pic>
        <p:nvPicPr>
          <p:cNvPr id="11" name="Picture 10" descr="A group of people standing next to a sign&#10;&#10;Description automatically generated">
            <a:extLst>
              <a:ext uri="{FF2B5EF4-FFF2-40B4-BE49-F238E27FC236}">
                <a16:creationId xmlns:a16="http://schemas.microsoft.com/office/drawing/2014/main" id="{6AE66E43-D71B-7EFB-B956-2ED28A91A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412" b="-3"/>
          <a:stretch/>
        </p:blipFill>
        <p:spPr>
          <a:xfrm rot="5400000">
            <a:off x="-324611" y="324612"/>
            <a:ext cx="4455103" cy="3805880"/>
          </a:xfrm>
          <a:prstGeom prst="rect">
            <a:avLst/>
          </a:prstGeom>
        </p:spPr>
      </p:pic>
      <p:pic>
        <p:nvPicPr>
          <p:cNvPr id="7" name="Picture 6" descr="A group of people sitting at a table with paintings&#10;&#10;Description automatically generated">
            <a:extLst>
              <a:ext uri="{FF2B5EF4-FFF2-40B4-BE49-F238E27FC236}">
                <a16:creationId xmlns:a16="http://schemas.microsoft.com/office/drawing/2014/main" id="{1710C513-E58A-ACD9-918C-265BA223F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53" r="-2" b="-2"/>
          <a:stretch/>
        </p:blipFill>
        <p:spPr>
          <a:xfrm>
            <a:off x="3595816" y="10"/>
            <a:ext cx="4317528" cy="4455093"/>
          </a:xfrm>
          <a:prstGeom prst="rect">
            <a:avLst/>
          </a:prstGeom>
        </p:spPr>
      </p:pic>
      <p:pic>
        <p:nvPicPr>
          <p:cNvPr id="9" name="Picture 8" descr="Two women sitting next to each other&#10;&#10;Description automatically generated">
            <a:extLst>
              <a:ext uri="{FF2B5EF4-FFF2-40B4-BE49-F238E27FC236}">
                <a16:creationId xmlns:a16="http://schemas.microsoft.com/office/drawing/2014/main" id="{083B9BE3-FB73-71CD-AA32-B2B3C6FD62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273"/>
          <a:stretch/>
        </p:blipFill>
        <p:spPr>
          <a:xfrm rot="5400000">
            <a:off x="7825333" y="88011"/>
            <a:ext cx="4454676" cy="4278654"/>
          </a:xfrm>
          <a:prstGeom prst="rect">
            <a:avLst/>
          </a:prstGeom>
        </p:spPr>
      </p:pic>
      <p:pic>
        <p:nvPicPr>
          <p:cNvPr id="5" name="Content Placeholder 4" descr="A group of people sitting at a table playing cards&#10;&#10;Description automatically generated">
            <a:extLst>
              <a:ext uri="{FF2B5EF4-FFF2-40B4-BE49-F238E27FC236}">
                <a16:creationId xmlns:a16="http://schemas.microsoft.com/office/drawing/2014/main" id="{AEC806B9-FD0E-0DCA-FC70-561AD4913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0089" r="2" b="10725"/>
          <a:stretch/>
        </p:blipFill>
        <p:spPr>
          <a:xfrm>
            <a:off x="8146063" y="4455104"/>
            <a:ext cx="4045936" cy="24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64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ED0AD9-BAA3-E339-8C6B-D7C643984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27" y="1028701"/>
            <a:ext cx="3248863" cy="3020785"/>
          </a:xfrm>
        </p:spPr>
        <p:txBody>
          <a:bodyPr>
            <a:normAutofit/>
          </a:bodyPr>
          <a:lstStyle/>
          <a:p>
            <a:pPr algn="r"/>
            <a:r>
              <a:rPr lang="en-US" sz="2700">
                <a:solidFill>
                  <a:schemeClr val="bg1"/>
                </a:solidFill>
              </a:rPr>
              <a:t>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5B4C7-8237-A7F0-6F26-D7268316D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182" y="358346"/>
            <a:ext cx="7667299" cy="62772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Pre-test and post-tests fall 2022 (continuation and variation of pre- and post-test used in fall 21)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ffectLst/>
                <a:ea typeface="Calibri" panose="020F0502020204030204" pitchFamily="34" charset="0"/>
              </a:rPr>
              <a:t>On the fall 2022 post-tests, students expressed higher levels of agreement on a host of questions related to understanding general education, the role of advisors, and their own ability to find important information about majors and minors.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ffectLst/>
                <a:ea typeface="Calibri" panose="020F0502020204030204" pitchFamily="34" charset="0"/>
              </a:rPr>
              <a:t>The students also expressed greater confidence on the post-test on certain academic items including their own notetaking, reading, and writing skills.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effectLst/>
                <a:ea typeface="Calibri" panose="020F0502020204030204" pitchFamily="34" charset="0"/>
              </a:rPr>
              <a:t>Moreover, almost 80% of respondents noted agreement with the statement, “I have a positive relationship with at least one faculty member.”  and they indicated strong positive relationships with their academic advisors.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Areas of concern included a reticence to contact faculty members when they needed assistance and lower than expected class participation rates.  </a:t>
            </a:r>
          </a:p>
        </p:txBody>
      </p:sp>
    </p:spTree>
    <p:extLst>
      <p:ext uri="{BB962C8B-B14F-4D97-AF65-F5344CB8AC3E}">
        <p14:creationId xmlns:p14="http://schemas.microsoft.com/office/powerpoint/2010/main" val="335468093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RegularSeedLeftStep">
      <a:dk1>
        <a:srgbClr val="000000"/>
      </a:dk1>
      <a:lt1>
        <a:srgbClr val="FFFFFF"/>
      </a:lt1>
      <a:dk2>
        <a:srgbClr val="1A252F"/>
      </a:dk2>
      <a:lt2>
        <a:srgbClr val="F1F3F0"/>
      </a:lt2>
      <a:accent1>
        <a:srgbClr val="CA29E7"/>
      </a:accent1>
      <a:accent2>
        <a:srgbClr val="6C1CD6"/>
      </a:accent2>
      <a:accent3>
        <a:srgbClr val="2C29E7"/>
      </a:accent3>
      <a:accent4>
        <a:srgbClr val="1763D5"/>
      </a:accent4>
      <a:accent5>
        <a:srgbClr val="27BBDB"/>
      </a:accent5>
      <a:accent6>
        <a:srgbClr val="15C39A"/>
      </a:accent6>
      <a:hlink>
        <a:srgbClr val="459F35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508</Words>
  <Application>Microsoft Macintosh PowerPoint</Application>
  <PresentationFormat>Widescreen</PresentationFormat>
  <Paragraphs>48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Avenir Next LT Pro</vt:lpstr>
      <vt:lpstr>GradientRiseVTI</vt:lpstr>
      <vt:lpstr>First-Year Programs</vt:lpstr>
      <vt:lpstr>First Year Experience Taskforce</vt:lpstr>
      <vt:lpstr>Task Force Action Items</vt:lpstr>
      <vt:lpstr>Subcommittee Outcomes and Recommendations</vt:lpstr>
      <vt:lpstr>First-Year Course</vt:lpstr>
      <vt:lpstr>Activity Based Common Experience – CAMP Central</vt:lpstr>
      <vt:lpstr>PowerPoint Presentation</vt:lpstr>
      <vt:lpstr>Increase student Engagement</vt:lpstr>
      <vt:lpstr>Assessment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First-Year Programs</dc:title>
  <dc:creator>Smith, Robbin (Political Science)</dc:creator>
  <cp:lastModifiedBy>Latour, Frederic (Math)</cp:lastModifiedBy>
  <cp:revision>6</cp:revision>
  <dcterms:created xsi:type="dcterms:W3CDTF">2023-11-10T17:40:20Z</dcterms:created>
  <dcterms:modified xsi:type="dcterms:W3CDTF">2023-11-13T19:04:23Z</dcterms:modified>
</cp:coreProperties>
</file>